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71636A-BF95-462A-817C-3A287E6E0BB1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BE3BB14-8081-4D28-889F-1C0C55BA4B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Extraction of Iodine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Haniff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Solvent extraction is the removal of a substance from one solvent into another solvent. </a:t>
            </a:r>
          </a:p>
          <a:p>
            <a:r>
              <a:rPr lang="en-US" sz="2400" dirty="0" smtClean="0"/>
              <a:t>It works on the principle of: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 immiscibility of the two solvents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The substance is more soluble in the other solvent</a:t>
            </a:r>
          </a:p>
          <a:p>
            <a:pPr>
              <a:buFont typeface="Wingdings" pitchFamily="2" charset="2"/>
              <a:buChar char="v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240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125113" cy="924475"/>
          </a:xfrm>
        </p:spPr>
        <p:txBody>
          <a:bodyPr/>
          <a:lstStyle/>
          <a:p>
            <a:r>
              <a:rPr lang="en-US" dirty="0" smtClean="0"/>
              <a:t>Discussion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677357" cy="494439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Iodine is more soluble in the organic solvent than in water </a:t>
            </a:r>
          </a:p>
          <a:p>
            <a:r>
              <a:rPr lang="en-US" sz="2400" dirty="0" smtClean="0"/>
              <a:t>Water and the inorganic solvent are immiscible</a:t>
            </a:r>
          </a:p>
          <a:p>
            <a:r>
              <a:rPr lang="en-US" sz="2400" dirty="0" smtClean="0"/>
              <a:t>Repeating the process allowed greater extraction of iodine from the water</a:t>
            </a:r>
          </a:p>
          <a:p>
            <a:r>
              <a:rPr lang="en-US" sz="2400" dirty="0" smtClean="0"/>
              <a:t>Solvent extraction is a good method of separating organic substances from aqueous solutions (</a:t>
            </a:r>
            <a:r>
              <a:rPr lang="en-US" sz="2400" dirty="0" err="1" smtClean="0"/>
              <a:t>eg</a:t>
            </a:r>
            <a:r>
              <a:rPr lang="en-US" sz="2400" dirty="0" smtClean="0"/>
              <a:t>. Removing caffeine from coffee)…see video on website</a:t>
            </a:r>
          </a:p>
          <a:p>
            <a:r>
              <a:rPr lang="en-US" sz="2400" dirty="0" smtClean="0"/>
              <a:t>The iodine could be retrieved from the organic solvent by gently evaporating the solvent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500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method of solvent extraction was used to extract iodine from an aqueous solution into an organic solvent</a:t>
            </a:r>
          </a:p>
          <a:p>
            <a:r>
              <a:rPr lang="en-US" sz="2400" dirty="0" smtClean="0"/>
              <a:t>Solvent extraction is a useful technique in the removal of a substance from one solvent into another solvent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784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Sublimation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E. </a:t>
            </a:r>
            <a:r>
              <a:rPr lang="en-US" dirty="0" err="1" smtClean="0"/>
              <a:t>Haniff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2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separate a mixture of sodium chloride and ammonium chloride using sublimation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79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Apparatus and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Evaporating basin</a:t>
            </a:r>
          </a:p>
          <a:p>
            <a:r>
              <a:rPr lang="en-US" sz="2400" dirty="0" smtClean="0"/>
              <a:t>Funnel</a:t>
            </a:r>
          </a:p>
          <a:p>
            <a:r>
              <a:rPr lang="en-US" sz="2400" dirty="0" smtClean="0"/>
              <a:t>Tripod</a:t>
            </a:r>
          </a:p>
          <a:p>
            <a:r>
              <a:rPr lang="en-US" sz="2400" dirty="0" smtClean="0"/>
              <a:t>Bunsen burner</a:t>
            </a:r>
          </a:p>
          <a:p>
            <a:r>
              <a:rPr lang="en-US" sz="2400" dirty="0" smtClean="0"/>
              <a:t>Sodium chloride</a:t>
            </a:r>
          </a:p>
          <a:p>
            <a:r>
              <a:rPr lang="en-US" sz="2400" dirty="0" smtClean="0"/>
              <a:t>Ammonium chloride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97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25846"/>
            <a:ext cx="5181600" cy="5002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9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apparatus was set up as shown in the diagram and the mixture of sodium chloride and ammonium chloride was heated</a:t>
            </a:r>
          </a:p>
          <a:p>
            <a:r>
              <a:rPr lang="en-US" sz="2400" dirty="0" smtClean="0"/>
              <a:t>Observations were noted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88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White fumes were observed rising from the mixture</a:t>
            </a:r>
          </a:p>
          <a:p>
            <a:r>
              <a:rPr lang="en-US" sz="2400" dirty="0" smtClean="0"/>
              <a:t>A white crystalline solid was formed on the inside of the funnel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559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Observation: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996" y="2057400"/>
            <a:ext cx="6595533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3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To extract iodine from an aqueous solution of iodine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362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619999" cy="4876799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Sublimation is used to separate a solid which sublimes from a mixture of solids</a:t>
            </a:r>
          </a:p>
          <a:p>
            <a:r>
              <a:rPr lang="en-US" sz="2400" b="1" dirty="0" smtClean="0"/>
              <a:t>Sublimation</a:t>
            </a:r>
            <a:r>
              <a:rPr lang="en-US" sz="2400" dirty="0" smtClean="0"/>
              <a:t> is the direct conversion of a solid to a </a:t>
            </a:r>
            <a:r>
              <a:rPr lang="en-US" sz="2400" dirty="0" err="1" smtClean="0"/>
              <a:t>vapour</a:t>
            </a:r>
            <a:r>
              <a:rPr lang="en-US" sz="2400" dirty="0" smtClean="0"/>
              <a:t> on heating and a </a:t>
            </a:r>
            <a:r>
              <a:rPr lang="en-US" sz="2400" dirty="0" err="1" smtClean="0"/>
              <a:t>vapour</a:t>
            </a:r>
            <a:r>
              <a:rPr lang="en-US" sz="2400" dirty="0" smtClean="0"/>
              <a:t> to a solid on cooling</a:t>
            </a:r>
          </a:p>
          <a:p>
            <a:r>
              <a:rPr lang="en-US" sz="2400" dirty="0" smtClean="0"/>
              <a:t>Ammonium chloride sublimes but sodium chloride does not, so sublimation is a suitable technique for the separation of these two solids</a:t>
            </a:r>
          </a:p>
          <a:p>
            <a:r>
              <a:rPr lang="en-US" sz="2400" dirty="0" smtClean="0"/>
              <a:t>Both of these substances are soluble in water, so the method of filtration is unsuitable to separate sodium chloride from ammonium chloride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365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Gentle heating of the mixture caused the sublimation of ammonium chloride into the inverted funnel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vapours</a:t>
            </a:r>
            <a:r>
              <a:rPr lang="en-US" sz="2400" dirty="0" smtClean="0"/>
              <a:t> rose but upon contact with the cooler surface of the funnel caused them to return to a solid state, and the white substance could be seen</a:t>
            </a:r>
          </a:p>
          <a:p>
            <a:r>
              <a:rPr lang="en-US" sz="2400" dirty="0" smtClean="0"/>
              <a:t>The sodium chloride was unaffected by the gentle heating and remained in the evaporating dish</a:t>
            </a:r>
          </a:p>
          <a:p>
            <a:r>
              <a:rPr lang="en-US" sz="2400" dirty="0" smtClean="0"/>
              <a:t>Some other solids which sublime include: Iodine, Carbon dioxide, Naphthalene (moth balls)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499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method of sublimation was used to separate a mixture of sodium chloride and ammonium chloride</a:t>
            </a:r>
          </a:p>
          <a:p>
            <a:r>
              <a:rPr lang="en-US" sz="2400" dirty="0" smtClean="0"/>
              <a:t>Ammonium chloride is a solid that sublimes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18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sublimation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Used in the purification of compounds in chemistry and in pharmaceuticals</a:t>
            </a:r>
          </a:p>
          <a:p>
            <a:r>
              <a:rPr lang="en-US" sz="2400" dirty="0" smtClean="0"/>
              <a:t>Forensic analysis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98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Apparatus and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Separating funnel</a:t>
            </a:r>
          </a:p>
          <a:p>
            <a:r>
              <a:rPr lang="en-US" sz="2400" dirty="0" smtClean="0"/>
              <a:t>Beakers/containers</a:t>
            </a:r>
          </a:p>
          <a:p>
            <a:r>
              <a:rPr lang="en-US" sz="2400" dirty="0" smtClean="0"/>
              <a:t>Retort stand</a:t>
            </a:r>
          </a:p>
          <a:p>
            <a:r>
              <a:rPr lang="en-US" sz="2400" dirty="0"/>
              <a:t>Aqueous solution (iodine in water)</a:t>
            </a:r>
          </a:p>
          <a:p>
            <a:r>
              <a:rPr lang="en-US" sz="2400" dirty="0"/>
              <a:t>Organic solvent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889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677355" cy="1142999"/>
          </a:xfrm>
        </p:spPr>
        <p:txBody>
          <a:bodyPr/>
          <a:lstStyle/>
          <a:p>
            <a:r>
              <a:rPr lang="en-US" dirty="0" smtClean="0"/>
              <a:t>Reminder…</a:t>
            </a:r>
            <a:br>
              <a:rPr lang="en-US" dirty="0" smtClean="0"/>
            </a:br>
            <a:r>
              <a:rPr lang="en-US" dirty="0" smtClean="0"/>
              <a:t>A Separating funnel looks like this: 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47019"/>
            <a:ext cx="6172200" cy="462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38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Diagram: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76792"/>
            <a:ext cx="3429000" cy="51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046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848599" cy="5105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apparatus was set up as shown in the diagram</a:t>
            </a:r>
          </a:p>
          <a:p>
            <a:r>
              <a:rPr lang="en-US" sz="2400" dirty="0" smtClean="0"/>
              <a:t>25cm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of the aqueous iodine solution were placed into a separating funnel</a:t>
            </a:r>
          </a:p>
          <a:p>
            <a:r>
              <a:rPr lang="en-US" sz="2400" dirty="0" smtClean="0"/>
              <a:t>20cm3 of the organic solvent were added to the separating funnel</a:t>
            </a:r>
          </a:p>
          <a:p>
            <a:r>
              <a:rPr lang="en-US" sz="2400" dirty="0" smtClean="0"/>
              <a:t>The separating funnel was then covered and shaken thoroughly and replaced on the stand </a:t>
            </a:r>
          </a:p>
          <a:p>
            <a:r>
              <a:rPr lang="en-US" sz="2400" dirty="0" smtClean="0"/>
              <a:t>The layers were allowed to separate</a:t>
            </a:r>
          </a:p>
          <a:p>
            <a:r>
              <a:rPr lang="en-US" sz="2400" dirty="0" smtClean="0"/>
              <a:t>Observations were noted</a:t>
            </a:r>
          </a:p>
          <a:p>
            <a:pPr marL="0" indent="0">
              <a:buNone/>
            </a:pP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389115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848599" cy="5105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lower layer was drained into a beaker</a:t>
            </a:r>
          </a:p>
          <a:p>
            <a:r>
              <a:rPr lang="en-US" sz="2400" dirty="0" smtClean="0"/>
              <a:t>The process was repeated and observed</a:t>
            </a:r>
          </a:p>
          <a:p>
            <a:r>
              <a:rPr lang="en-US" sz="2400" dirty="0" smtClean="0"/>
              <a:t>The tap was opened periodically to release pressure build up from </a:t>
            </a:r>
            <a:r>
              <a:rPr lang="en-US" sz="2400" dirty="0" err="1" smtClean="0"/>
              <a:t>vapours</a:t>
            </a:r>
            <a:r>
              <a:rPr lang="en-US" sz="2400" dirty="0" smtClean="0"/>
              <a:t> formed</a:t>
            </a:r>
          </a:p>
          <a:p>
            <a:pPr marL="0" indent="0">
              <a:buNone/>
            </a:pP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13945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After shaking and settling, the organic layer changed from </a:t>
            </a:r>
            <a:r>
              <a:rPr lang="en-US" sz="2400" dirty="0" err="1" smtClean="0"/>
              <a:t>colourless</a:t>
            </a:r>
            <a:r>
              <a:rPr lang="en-US" sz="2400" dirty="0" smtClean="0"/>
              <a:t> to ……..</a:t>
            </a:r>
          </a:p>
          <a:p>
            <a:r>
              <a:rPr lang="en-US" sz="2400" dirty="0" smtClean="0"/>
              <a:t>This indicated that the iodine from the water layer had moved into the organic layer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09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75724"/>
            <a:ext cx="7848600" cy="924475"/>
          </a:xfrm>
        </p:spPr>
        <p:txBody>
          <a:bodyPr/>
          <a:lstStyle/>
          <a:p>
            <a:r>
              <a:rPr lang="en-US" dirty="0" smtClean="0"/>
              <a:t>An image of iodine extracted from sea water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880394"/>
            <a:ext cx="3524250" cy="4691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391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73</TotalTime>
  <Words>589</Words>
  <Application>Microsoft Office PowerPoint</Application>
  <PresentationFormat>On-screen Show (4:3)</PresentationFormat>
  <Paragraphs>76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Spring</vt:lpstr>
      <vt:lpstr>Extraction of Iodine</vt:lpstr>
      <vt:lpstr>Aim</vt:lpstr>
      <vt:lpstr>Apparatus and Materials</vt:lpstr>
      <vt:lpstr>Reminder… A Separating funnel looks like this: </vt:lpstr>
      <vt:lpstr>Diagram:</vt:lpstr>
      <vt:lpstr>Method: </vt:lpstr>
      <vt:lpstr>Method: </vt:lpstr>
      <vt:lpstr>Observations</vt:lpstr>
      <vt:lpstr>An image of iodine extracted from sea water</vt:lpstr>
      <vt:lpstr>Discussion</vt:lpstr>
      <vt:lpstr>Discussion continued</vt:lpstr>
      <vt:lpstr>Conclusion</vt:lpstr>
      <vt:lpstr>Sublimation lab</vt:lpstr>
      <vt:lpstr>Aim</vt:lpstr>
      <vt:lpstr>Apparatus and Materials</vt:lpstr>
      <vt:lpstr>Diagram</vt:lpstr>
      <vt:lpstr>Method</vt:lpstr>
      <vt:lpstr>Observations:</vt:lpstr>
      <vt:lpstr>Observation:</vt:lpstr>
      <vt:lpstr>Discussion:</vt:lpstr>
      <vt:lpstr>Discussion continued:</vt:lpstr>
      <vt:lpstr>Conclusion:</vt:lpstr>
      <vt:lpstr>Applications of sublimation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Extraction of Iodine</dc:title>
  <dc:creator>sarah</dc:creator>
  <cp:lastModifiedBy>sarah</cp:lastModifiedBy>
  <cp:revision>8</cp:revision>
  <dcterms:created xsi:type="dcterms:W3CDTF">2013-03-07T06:56:19Z</dcterms:created>
  <dcterms:modified xsi:type="dcterms:W3CDTF">2013-03-07T08:10:12Z</dcterms:modified>
</cp:coreProperties>
</file>